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7"/>
  </p:notesMasterIdLst>
  <p:handoutMasterIdLst>
    <p:handoutMasterId r:id="rId8"/>
  </p:handoutMasterIdLst>
  <p:sldIdLst>
    <p:sldId id="385" r:id="rId2"/>
    <p:sldId id="373" r:id="rId3"/>
    <p:sldId id="259" r:id="rId4"/>
    <p:sldId id="262" r:id="rId5"/>
    <p:sldId id="387" r:id="rId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E2E05"/>
    <a:srgbClr val="120000"/>
    <a:srgbClr val="CF0E30"/>
    <a:srgbClr val="B7246C"/>
    <a:srgbClr val="00279F"/>
    <a:srgbClr val="E3BEFF"/>
    <a:srgbClr val="E7C8FF"/>
    <a:srgbClr val="E004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88" autoAdjust="0"/>
  </p:normalViewPr>
  <p:slideViewPr>
    <p:cSldViewPr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4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-1508189" y="8838020"/>
            <a:ext cx="50690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dirty="0" smtClean="0"/>
              <a:t>Diyala university  College of engineering Department of computer engineering</a:t>
            </a:r>
            <a:endParaRPr lang="th-TH" altLang="en-US" sz="1200" dirty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496050" y="8869363"/>
            <a:ext cx="361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fld id="{466C6941-6D93-4FEB-B172-737BCD9F65C2}" type="slidenum">
              <a:rPr lang="th-TH" altLang="en-US" sz="1200"/>
              <a:pPr/>
              <a:t>‹#›</a:t>
            </a:fld>
            <a:endParaRPr lang="th-TH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0"/>
            <a:r>
              <a:rPr lang="en-US" altLang="en-US" smtClean="0"/>
              <a:t>Second level</a:t>
            </a:r>
          </a:p>
          <a:p>
            <a:pPr lvl="0"/>
            <a:r>
              <a:rPr lang="en-US" altLang="en-US" smtClean="0"/>
              <a:t>Third level</a:t>
            </a:r>
          </a:p>
          <a:p>
            <a:pPr lvl="0"/>
            <a:r>
              <a:rPr lang="en-US" altLang="en-US" smtClean="0"/>
              <a:t>Fourth level</a:t>
            </a:r>
          </a:p>
          <a:p>
            <a:pPr lvl="0"/>
            <a:r>
              <a:rPr lang="en-US" alt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h-TH" altLang="en-US"/>
          </a:p>
        </p:txBody>
      </p:sp>
      <p:sp>
        <p:nvSpPr>
          <p:cNvPr id="112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h-TH" altLang="en-US"/>
          </a:p>
        </p:txBody>
      </p:sp>
      <p:sp>
        <p:nvSpPr>
          <p:cNvPr id="174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sz="14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CB05-181E-433A-BFBC-CB114380229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75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48D6-BC52-464A-8F70-602B9E71AA24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402512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75E3E-9F7E-4924-A731-5211B7831879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5094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849A-2D5F-44FF-A41D-3D95BDBF6C53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145855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FC87-F231-4D83-B955-0634BBAA362D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406783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FCD4-1BC9-4C8F-995D-ABD4C86816DD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389188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1A68-0757-4A1A-9FE0-063A2F3277FA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295299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FD7F-9EE1-41AA-8851-857DE3AF0735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245017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8368A-CB68-4F71-8871-BDFEE4C2B49E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4870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C48D5-1BD5-46B7-BEA1-22D254D21C4C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254422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9CB9-2DBE-4E0C-8ADF-A6068B27B851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147929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en-US" dirty="0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D1C73-A87A-4CBB-A485-61EF9DB4BE62}" type="slidenum">
              <a:rPr lang="en-US" altLang="en-US" smtClean="0"/>
              <a:pPr/>
              <a:t>‹#›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197531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534" y="5209975"/>
            <a:ext cx="3857755" cy="454122"/>
          </a:xfrm>
        </p:spPr>
        <p:txBody>
          <a:bodyPr>
            <a:noAutofit/>
          </a:bodyPr>
          <a:lstStyle/>
          <a:p>
            <a:r>
              <a:rPr lang="en-US" sz="2492" i="1" dirty="0">
                <a:latin typeface="Brush Script MT" pitchFamily="66" charset="0"/>
              </a:rPr>
              <a:t>Presented By</a:t>
            </a:r>
          </a:p>
          <a:p>
            <a:r>
              <a:rPr lang="en-US" sz="2492" i="1" dirty="0">
                <a:latin typeface="Brush Script MT" pitchFamily="66" charset="0"/>
              </a:rPr>
              <a:t> </a:t>
            </a:r>
            <a:r>
              <a:rPr lang="en-US" sz="2492" i="1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Gabriola" panose="04040605051002020D02" pitchFamily="82" charset="0"/>
              </a:rPr>
              <a:t>Abdullah Thaier Abdalsatir Al-</a:t>
            </a:r>
            <a:r>
              <a:rPr lang="en-US" sz="2492" i="1" dirty="0" err="1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Gabriola" panose="04040605051002020D02" pitchFamily="82" charset="0"/>
              </a:rPr>
              <a:t>obidy</a:t>
            </a:r>
            <a:endParaRPr lang="en-US" sz="2492" i="1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Gabriola" panose="04040605051002020D02" pitchFamily="8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3759" y="3281920"/>
            <a:ext cx="8534400" cy="1021294"/>
          </a:xfrm>
          <a:prstGeom prst="rect">
            <a:avLst/>
          </a:prstGeom>
        </p:spPr>
        <p:txBody>
          <a:bodyPr vert="horz" lIns="38577" tIns="19290" rIns="38577" bIns="1929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200" dirty="0" smtClean="0">
                <a:latin typeface="Bodoni MT Black" panose="02070A03080606020203" pitchFamily="18" charset="0"/>
              </a:rPr>
              <a:t>5- introduction </a:t>
            </a:r>
            <a:r>
              <a:rPr lang="en-US" sz="6200" dirty="0">
                <a:latin typeface="Bodoni MT Black" panose="02070A03080606020203" pitchFamily="18" charset="0"/>
              </a:rPr>
              <a:t>to computer software</a:t>
            </a:r>
            <a:r>
              <a:rPr lang="en-US" sz="3700" dirty="0" smtClean="0">
                <a:latin typeface="Bodoni MT Black" panose="02070A03080606020203" pitchFamily="18" charset="0"/>
              </a:rPr>
              <a:t> </a:t>
            </a:r>
            <a:endParaRPr lang="en-US" sz="2400" i="1" dirty="0">
              <a:latin typeface="Brush Script MT" pitchFamily="66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731" y="219376"/>
            <a:ext cx="869112" cy="68274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84" y="346906"/>
            <a:ext cx="720852" cy="7916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534" y="2118294"/>
            <a:ext cx="4036917" cy="111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23" b="1" dirty="0">
                <a:latin typeface="Copperplate Gothic Light" panose="020E0507020206020404" pitchFamily="34" charset="0"/>
              </a:rPr>
              <a:t>First stage</a:t>
            </a:r>
          </a:p>
          <a:p>
            <a:pPr algn="ctr"/>
            <a:r>
              <a:rPr lang="en-US" sz="3323" b="1" dirty="0">
                <a:latin typeface="Copperplate Gothic Light" panose="020E0507020206020404" pitchFamily="34" charset="0"/>
              </a:rPr>
              <a:t>Computer since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24979" y="696327"/>
            <a:ext cx="3631961" cy="976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2" dirty="0">
                <a:solidFill>
                  <a:srgbClr val="00B050"/>
                </a:solidFill>
                <a:latin typeface="Bernard MT Condensed" pitchFamily="18" charset="0"/>
              </a:rPr>
              <a:t>Diyala university </a:t>
            </a:r>
          </a:p>
          <a:p>
            <a:pPr algn="ctr"/>
            <a:r>
              <a:rPr lang="en-US" sz="1662" dirty="0">
                <a:solidFill>
                  <a:srgbClr val="00B050"/>
                </a:solidFill>
                <a:latin typeface="Bernard MT Condensed" pitchFamily="18" charset="0"/>
              </a:rPr>
              <a:t>College of engineering</a:t>
            </a:r>
          </a:p>
          <a:p>
            <a:pPr algn="ctr"/>
            <a:r>
              <a:rPr lang="en-US" sz="1662" dirty="0">
                <a:solidFill>
                  <a:srgbClr val="00B050"/>
                </a:solidFill>
                <a:latin typeface="Bernard MT Condensed" pitchFamily="18" charset="0"/>
              </a:rPr>
              <a:t>Department of computer engineering</a:t>
            </a:r>
          </a:p>
          <a:p>
            <a:endParaRPr lang="en-US" sz="760" dirty="0"/>
          </a:p>
        </p:txBody>
      </p:sp>
    </p:spTree>
    <p:extLst>
      <p:ext uri="{BB962C8B-B14F-4D97-AF65-F5344CB8AC3E}">
        <p14:creationId xmlns:p14="http://schemas.microsoft.com/office/powerpoint/2010/main" val="307928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/>
              <a:t>Overview</a:t>
            </a:r>
          </a:p>
        </p:txBody>
      </p:sp>
      <p:sp>
        <p:nvSpPr>
          <p:cNvPr id="25088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h-TH" altLang="en-US" dirty="0"/>
              <a:t>1. Inside a PC</a:t>
            </a:r>
          </a:p>
          <a:p>
            <a:r>
              <a:rPr lang="th-TH" altLang="en-US" dirty="0"/>
              <a:t>2. The Motherboard</a:t>
            </a:r>
          </a:p>
          <a:p>
            <a:r>
              <a:rPr lang="th-TH" altLang="en-US" dirty="0"/>
              <a:t>3. RAM</a:t>
            </a:r>
          </a:p>
          <a:p>
            <a:r>
              <a:rPr lang="th-TH" altLang="en-US" dirty="0"/>
              <a:t>4. ROM</a:t>
            </a:r>
          </a:p>
          <a:p>
            <a:r>
              <a:rPr lang="th-TH" altLang="en-US" dirty="0"/>
              <a:t>5. CMOS Memory</a:t>
            </a:r>
          </a:p>
          <a:p>
            <a:r>
              <a:rPr lang="th-TH" altLang="en-US" dirty="0"/>
              <a:t>6. The CPU</a:t>
            </a:r>
          </a:p>
          <a:p>
            <a:r>
              <a:rPr lang="th-TH" altLang="en-US" dirty="0"/>
              <a:t>7. Expansion Slots</a:t>
            </a:r>
          </a:p>
          <a:p>
            <a:r>
              <a:rPr lang="th-TH" altLang="en-US" dirty="0"/>
              <a:t>8. Booting the Computer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428509"/>
            <a:ext cx="8134350" cy="29296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Diyala university  College of engineering Department </a:t>
            </a:r>
            <a:r>
              <a:rPr lang="en-US" b="1" dirty="0">
                <a:solidFill>
                  <a:schemeClr val="tx1"/>
                </a:solidFill>
                <a:cs typeface="Times New Roman" panose="02020603050405020304" pitchFamily="18" charset="0"/>
              </a:rPr>
              <a:t>of computer engineering</a:t>
            </a:r>
          </a:p>
          <a:p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C0E3-3094-4EFD-8DCB-F7D1791715A5}" type="slidenum">
              <a:rPr lang="en-US" altLang="en-US"/>
              <a:pPr/>
              <a:t>2</a:t>
            </a:fld>
            <a:endParaRPr lang="en-US" altLang="en-US" sz="2600" dirty="0"/>
          </a:p>
        </p:txBody>
      </p:sp>
      <p:sp>
        <p:nvSpPr>
          <p:cNvPr id="250884" name="AutoShape 1028"/>
          <p:cNvSpPr>
            <a:spLocks/>
          </p:cNvSpPr>
          <p:nvPr/>
        </p:nvSpPr>
        <p:spPr bwMode="auto">
          <a:xfrm>
            <a:off x="4191000" y="3200400"/>
            <a:ext cx="381000" cy="1447800"/>
          </a:xfrm>
          <a:prstGeom prst="rightBrace">
            <a:avLst>
              <a:gd name="adj1" fmla="val 3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0885" name="Text Box 1029"/>
          <p:cNvSpPr txBox="1">
            <a:spLocks noChangeArrowheads="1"/>
          </p:cNvSpPr>
          <p:nvPr/>
        </p:nvSpPr>
        <p:spPr bwMode="auto">
          <a:xfrm>
            <a:off x="4646613" y="3595688"/>
            <a:ext cx="2592387" cy="5191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h-TH" altLang="en-US" sz="2800"/>
              <a:t>types of memory</a:t>
            </a:r>
            <a:endParaRPr lang="th-TH" altLang="en-US" sz="2800">
              <a:latin typeface="Angsana New" panose="02020603050405020304" pitchFamily="18" charset="-34"/>
            </a:endParaRPr>
          </a:p>
        </p:txBody>
      </p:sp>
      <p:sp>
        <p:nvSpPr>
          <p:cNvPr id="250886" name="Text Box 1030"/>
          <p:cNvSpPr txBox="1">
            <a:spLocks noChangeArrowheads="1"/>
          </p:cNvSpPr>
          <p:nvPr/>
        </p:nvSpPr>
        <p:spPr bwMode="auto">
          <a:xfrm>
            <a:off x="5324475" y="2514600"/>
            <a:ext cx="1701800" cy="519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h-TH" altLang="en-US" sz="2800"/>
              <a:t>the 'brains'</a:t>
            </a:r>
            <a:endParaRPr lang="th-TH" altLang="en-US" sz="2800">
              <a:latin typeface="Angsana New" panose="02020603050405020304" pitchFamily="18" charset="-34"/>
            </a:endParaRPr>
          </a:p>
        </p:txBody>
      </p:sp>
      <p:sp>
        <p:nvSpPr>
          <p:cNvPr id="250887" name="Text Box 1031"/>
          <p:cNvSpPr txBox="1">
            <a:spLocks noChangeArrowheads="1"/>
          </p:cNvSpPr>
          <p:nvPr/>
        </p:nvSpPr>
        <p:spPr bwMode="auto">
          <a:xfrm>
            <a:off x="4941888" y="4648200"/>
            <a:ext cx="2068512" cy="519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h-TH" altLang="en-US" sz="2800"/>
              <a:t>the processor</a:t>
            </a:r>
            <a:endParaRPr lang="th-TH" altLang="en-US" sz="2800">
              <a:latin typeface="Angsana New" panose="02020603050405020304" pitchFamily="18" charset="-34"/>
            </a:endParaRPr>
          </a:p>
        </p:txBody>
      </p:sp>
      <p:sp>
        <p:nvSpPr>
          <p:cNvPr id="250888" name="Line 1032"/>
          <p:cNvSpPr>
            <a:spLocks noChangeShapeType="1"/>
          </p:cNvSpPr>
          <p:nvPr/>
        </p:nvSpPr>
        <p:spPr bwMode="auto">
          <a:xfrm flipH="1">
            <a:off x="3657600" y="4953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0889" name="Line 1033"/>
          <p:cNvSpPr>
            <a:spLocks noChangeShapeType="1"/>
          </p:cNvSpPr>
          <p:nvPr/>
        </p:nvSpPr>
        <p:spPr bwMode="auto">
          <a:xfrm flipH="1">
            <a:off x="4648200" y="2895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0890" name="AutoShape 1034"/>
          <p:cNvSpPr>
            <a:spLocks/>
          </p:cNvSpPr>
          <p:nvPr/>
        </p:nvSpPr>
        <p:spPr bwMode="auto">
          <a:xfrm>
            <a:off x="7315200" y="3429000"/>
            <a:ext cx="381000" cy="22860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0891" name="Freeform 1035"/>
          <p:cNvSpPr>
            <a:spLocks/>
          </p:cNvSpPr>
          <p:nvPr/>
        </p:nvSpPr>
        <p:spPr bwMode="auto">
          <a:xfrm>
            <a:off x="7010400" y="2692400"/>
            <a:ext cx="1638300" cy="1908175"/>
          </a:xfrm>
          <a:custGeom>
            <a:avLst/>
            <a:gdLst>
              <a:gd name="T0" fmla="*/ 432 w 1032"/>
              <a:gd name="T1" fmla="*/ 1040 h 1056"/>
              <a:gd name="T2" fmla="*/ 816 w 1032"/>
              <a:gd name="T3" fmla="*/ 992 h 1056"/>
              <a:gd name="T4" fmla="*/ 1008 w 1032"/>
              <a:gd name="T5" fmla="*/ 656 h 1056"/>
              <a:gd name="T6" fmla="*/ 960 w 1032"/>
              <a:gd name="T7" fmla="*/ 224 h 1056"/>
              <a:gd name="T8" fmla="*/ 720 w 1032"/>
              <a:gd name="T9" fmla="*/ 32 h 1056"/>
              <a:gd name="T10" fmla="*/ 0 w 1032"/>
              <a:gd name="T11" fmla="*/ 32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32" h="1056">
                <a:moveTo>
                  <a:pt x="432" y="1040"/>
                </a:moveTo>
                <a:cubicBezTo>
                  <a:pt x="576" y="1048"/>
                  <a:pt x="720" y="1056"/>
                  <a:pt x="816" y="992"/>
                </a:cubicBezTo>
                <a:cubicBezTo>
                  <a:pt x="912" y="928"/>
                  <a:pt x="984" y="784"/>
                  <a:pt x="1008" y="656"/>
                </a:cubicBezTo>
                <a:cubicBezTo>
                  <a:pt x="1032" y="528"/>
                  <a:pt x="1008" y="328"/>
                  <a:pt x="960" y="224"/>
                </a:cubicBezTo>
                <a:cubicBezTo>
                  <a:pt x="912" y="120"/>
                  <a:pt x="880" y="64"/>
                  <a:pt x="720" y="32"/>
                </a:cubicBezTo>
                <a:cubicBezTo>
                  <a:pt x="560" y="0"/>
                  <a:pt x="280" y="16"/>
                  <a:pt x="0" y="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946404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946403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44879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2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1.  Inside a PC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206-14B6-4CA7-B17A-3931BCD2F77C}" type="slidenum">
              <a:rPr lang="en-US" altLang="en-US"/>
              <a:pPr/>
              <a:t>3</a:t>
            </a:fld>
            <a:endParaRPr lang="en-US" altLang="en-US" sz="2600"/>
          </a:p>
        </p:txBody>
      </p:sp>
      <p:pic>
        <p:nvPicPr>
          <p:cNvPr id="10248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1752600"/>
            <a:ext cx="5895975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2209800" y="2590800"/>
            <a:ext cx="1409700" cy="85725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2590800" y="4648200"/>
            <a:ext cx="1143000" cy="533400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4924425" y="4343400"/>
            <a:ext cx="485775" cy="1219200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 flipV="1">
            <a:off x="5467350" y="4048125"/>
            <a:ext cx="1724025" cy="66675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V="1">
            <a:off x="5334000" y="2228850"/>
            <a:ext cx="1895475" cy="285750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V="1">
            <a:off x="5353050" y="3114675"/>
            <a:ext cx="1866900" cy="209550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1371600" y="2139950"/>
            <a:ext cx="908050" cy="749300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/>
              <a:t>Power</a:t>
            </a:r>
          </a:p>
          <a:p>
            <a:pPr algn="l" eaLnBrk="0" hangingPunct="0"/>
            <a:r>
              <a:rPr lang="en-US" altLang="en-US" sz="1800"/>
              <a:t>supply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7175500" y="1835150"/>
            <a:ext cx="1130300" cy="749300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/>
              <a:t>CD-ROM </a:t>
            </a:r>
          </a:p>
          <a:p>
            <a:pPr algn="l" eaLnBrk="0" hangingPunct="0"/>
            <a:r>
              <a:rPr lang="en-US" altLang="en-US" sz="1800"/>
              <a:t>drive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7175500" y="3822700"/>
            <a:ext cx="1130300" cy="749300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/>
              <a:t>Floppy</a:t>
            </a:r>
          </a:p>
          <a:p>
            <a:pPr algn="l" eaLnBrk="0" hangingPunct="0"/>
            <a:r>
              <a:rPr lang="en-US" altLang="en-US" sz="1800"/>
              <a:t>disk drive</a:t>
            </a: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7175500" y="2819400"/>
            <a:ext cx="1206500" cy="749300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/>
              <a:t>Hard disk </a:t>
            </a:r>
          </a:p>
          <a:p>
            <a:pPr algn="l" eaLnBrk="0" hangingPunct="0"/>
            <a:r>
              <a:rPr lang="en-US" altLang="en-US" sz="1800"/>
              <a:t>drive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4883150" y="5416550"/>
            <a:ext cx="1435100" cy="749300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/>
              <a:t>Wires and</a:t>
            </a:r>
          </a:p>
          <a:p>
            <a:pPr algn="l" eaLnBrk="0" hangingPunct="0"/>
            <a:r>
              <a:rPr lang="en-US" altLang="en-US" sz="1800"/>
              <a:t>ribbon cables</a:t>
            </a: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1066800" y="4800600"/>
            <a:ext cx="1511300" cy="749300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/>
              <a:t>Sound/network</a:t>
            </a:r>
          </a:p>
          <a:p>
            <a:pPr algn="l" eaLnBrk="0" hangingPunct="0"/>
            <a:r>
              <a:rPr lang="en-US" altLang="en-US" sz="1800"/>
              <a:t>cards</a:t>
            </a:r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 flipV="1">
            <a:off x="2362200" y="3429000"/>
            <a:ext cx="1447800" cy="457200"/>
          </a:xfrm>
          <a:prstGeom prst="line">
            <a:avLst/>
          </a:prstGeom>
          <a:noFill/>
          <a:ln w="28575">
            <a:solidFill>
              <a:srgbClr val="CF0E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1371600" y="3505200"/>
            <a:ext cx="1054100" cy="749300"/>
          </a:xfrm>
          <a:prstGeom prst="rect">
            <a:avLst/>
          </a:prstGeom>
          <a:solidFill>
            <a:srgbClr val="E7C8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l" eaLnBrk="0" hangingPunct="0"/>
            <a:r>
              <a:rPr lang="en-US" altLang="en-US" sz="1800" b="1"/>
              <a:t>Mother</a:t>
            </a:r>
          </a:p>
          <a:p>
            <a:pPr algn="l" eaLnBrk="0" hangingPunct="0"/>
            <a:r>
              <a:rPr lang="en-US" altLang="en-US" sz="1800" b="1"/>
              <a:t>board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68580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D5E1-3EA3-44B6-AC1E-BC1AC2D45810}" type="slidenum">
              <a:rPr lang="en-US" altLang="en-US"/>
              <a:pPr/>
              <a:t>4</a:t>
            </a:fld>
            <a:endParaRPr lang="en-US" altLang="en-US" sz="26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Diyala university  College of engineering Department of computer engineering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3849A-2D5F-44FF-A41D-3D95BDBF6C53}" type="slidenum">
              <a:rPr lang="en-US" altLang="en-US" smtClean="0"/>
              <a:pPr/>
              <a:t>5</a:t>
            </a:fld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175958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</TotalTime>
  <Pages>116</Pages>
  <Words>112</Words>
  <Application>Microsoft Office PowerPoint</Application>
  <PresentationFormat>On-screen Show (4:3)</PresentationFormat>
  <Paragraphs>42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Angsana New</vt:lpstr>
      <vt:lpstr>Arial</vt:lpstr>
      <vt:lpstr>Bernard MT Condensed</vt:lpstr>
      <vt:lpstr>Bodoni MT Black</vt:lpstr>
      <vt:lpstr>Brush Script MT</vt:lpstr>
      <vt:lpstr>Calibri</vt:lpstr>
      <vt:lpstr>Calibri Light</vt:lpstr>
      <vt:lpstr>Copperplate Gothic Light</vt:lpstr>
      <vt:lpstr>Cordia New</vt:lpstr>
      <vt:lpstr>Gabriola</vt:lpstr>
      <vt:lpstr>Times New Roman</vt:lpstr>
      <vt:lpstr>Office Theme</vt:lpstr>
      <vt:lpstr>PowerPoint Presentation</vt:lpstr>
      <vt:lpstr>Overview</vt:lpstr>
      <vt:lpstr>1.  Inside a PC</vt:lpstr>
      <vt:lpstr>PowerPoint Presentation</vt:lpstr>
      <vt:lpstr>PowerPoint Presentation</vt:lpstr>
    </vt:vector>
  </TitlesOfParts>
  <Company>CoE, PSU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The Motherboard</dc:title>
  <dc:subject>000-209 Intro to CS.</dc:subject>
  <dc:creator>Andrew Davison</dc:creator>
  <cp:keywords/>
  <dc:description>Contact: ad@fivedots.coe.psu.ac.th</dc:description>
  <cp:lastModifiedBy>Abdullah Thaier</cp:lastModifiedBy>
  <cp:revision>26</cp:revision>
  <cp:lastPrinted>2000-01-29T18:49:08Z</cp:lastPrinted>
  <dcterms:created xsi:type="dcterms:W3CDTF">2000-01-30T20:51:07Z</dcterms:created>
  <dcterms:modified xsi:type="dcterms:W3CDTF">2018-11-11T01:54:20Z</dcterms:modified>
</cp:coreProperties>
</file>